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88" r:id="rId5"/>
    <p:sldId id="262" r:id="rId6"/>
    <p:sldId id="263" r:id="rId7"/>
    <p:sldId id="277" r:id="rId8"/>
    <p:sldId id="287" r:id="rId9"/>
    <p:sldId id="266" r:id="rId10"/>
    <p:sldId id="267" r:id="rId11"/>
    <p:sldId id="272" r:id="rId12"/>
    <p:sldId id="268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66"/>
    <a:srgbClr val="336600"/>
    <a:srgbClr val="004C72"/>
    <a:srgbClr val="990000"/>
    <a:srgbClr val="6600CC"/>
    <a:srgbClr val="E8E8E8"/>
    <a:srgbClr val="F3F3F3"/>
    <a:srgbClr val="130D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575" autoAdjust="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247D5-404B-4487-8D45-F06DDC633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26C6-F289-410E-8E52-BE2F6BDBA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BC410-5BA3-46CB-B03F-D28AC7386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AFE95-F93E-4D8C-A77A-3C942CAF8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514F-5C7C-4614-AFC3-BAD68758A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D999-6745-4747-BBE5-7AFF86F7B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52230-2053-4122-A63D-8A4A50620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DBDB0-DCCB-4700-87C7-8A78EE62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2279-2DA6-4990-B950-6C3B5A15B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D77AD-63CA-4DE3-925A-3BEF23B9A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4951-C795-4A7A-BD78-0D8D777F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C92486-FC9F-4980-AF32-FEF986A38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  <p:sndAc>
      <p:stSnd>
        <p:snd r:embed="rId13" name="click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GIAO%20VIEN%20LUU%20VAO%20DAY\KHOI%204\chihieu\daoduc-gvgioi\lop%20chung%20ta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1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743200" y="3048000"/>
            <a:ext cx="4191000" cy="1185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>
                    <a:alpha val="65881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038600" y="4343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>
                <a:solidFill>
                  <a:srgbClr val="990000"/>
                </a:solidFill>
              </a:rPr>
              <a:t>Lớp 4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876800" y="5943600"/>
            <a:ext cx="2057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058" name="lop chung t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582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  <p:sndAc>
      <p:stSnd>
        <p:snd r:embed="rId3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55354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2" grpId="0" animBg="1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6868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E3FF95"/>
                </a:solidFill>
              </a:rPr>
              <a:t>Từ mỗi nhóm từ trên,chọn ra một từ và </a:t>
            </a:r>
            <a:r>
              <a:rPr lang="vi-VN" sz="4600" b="1">
                <a:solidFill>
                  <a:srgbClr val="E3FF95"/>
                </a:solidFill>
              </a:rPr>
              <a:t>đ</a:t>
            </a:r>
            <a:r>
              <a:rPr lang="en-US" sz="4600" b="1">
                <a:solidFill>
                  <a:srgbClr val="E3FF95"/>
                </a:solidFill>
              </a:rPr>
              <a:t>ặt câu với từ </a:t>
            </a:r>
            <a:r>
              <a:rPr lang="vi-VN" sz="4600" b="1">
                <a:solidFill>
                  <a:srgbClr val="E3FF95"/>
                </a:solidFill>
              </a:rPr>
              <a:t>đ</a:t>
            </a:r>
            <a:r>
              <a:rPr lang="en-US" sz="4600" b="1">
                <a:solidFill>
                  <a:srgbClr val="E3FF95"/>
                </a:solidFill>
              </a:rPr>
              <a:t>ó.</a:t>
            </a:r>
          </a:p>
          <a:p>
            <a:pPr>
              <a:spcBef>
                <a:spcPct val="50000"/>
              </a:spcBef>
            </a:pPr>
            <a:r>
              <a:rPr lang="en-US" sz="4200" b="1">
                <a:solidFill>
                  <a:schemeClr val="accent1"/>
                </a:solidFill>
              </a:rPr>
              <a:t>M: Mình </a:t>
            </a:r>
            <a:r>
              <a:rPr lang="vi-VN" sz="4200" b="1">
                <a:solidFill>
                  <a:schemeClr val="accent1"/>
                </a:solidFill>
              </a:rPr>
              <a:t>đ</a:t>
            </a:r>
            <a:r>
              <a:rPr lang="en-US" sz="4200" b="1">
                <a:solidFill>
                  <a:schemeClr val="accent1"/>
                </a:solidFill>
              </a:rPr>
              <a:t>ánh một bản </a:t>
            </a:r>
            <a:r>
              <a:rPr lang="vi-VN" sz="4200" b="1">
                <a:solidFill>
                  <a:schemeClr val="accent1"/>
                </a:solidFill>
              </a:rPr>
              <a:t>đ</a:t>
            </a:r>
            <a:r>
              <a:rPr lang="en-US" sz="4200" b="1">
                <a:solidFill>
                  <a:schemeClr val="accent1"/>
                </a:solidFill>
              </a:rPr>
              <a:t>àn </a:t>
            </a:r>
            <a:r>
              <a:rPr lang="vi-VN" sz="4200" b="1">
                <a:solidFill>
                  <a:schemeClr val="accent1"/>
                </a:solidFill>
              </a:rPr>
              <a:t>đ</a:t>
            </a:r>
            <a:r>
              <a:rPr lang="en-US" sz="4200" b="1">
                <a:solidFill>
                  <a:schemeClr val="accent1"/>
                </a:solidFill>
              </a:rPr>
              <a:t>ể mua vui cho các cậu thôi.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7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Thi tìm các từ miêu tả tiếng c</a:t>
            </a:r>
            <a:r>
              <a:rPr lang="vi-VN" sz="4000" b="1">
                <a:solidFill>
                  <a:srgbClr val="FFFF00"/>
                </a:solidFill>
              </a:rPr>
              <a:t>ư</a:t>
            </a:r>
            <a:r>
              <a:rPr lang="en-US" sz="4000" b="1">
                <a:solidFill>
                  <a:srgbClr val="FFFF00"/>
                </a:solidFill>
              </a:rPr>
              <a:t>ời và </a:t>
            </a:r>
            <a:r>
              <a:rPr lang="vi-VN" sz="4000" b="1">
                <a:solidFill>
                  <a:srgbClr val="FFFF00"/>
                </a:solidFill>
              </a:rPr>
              <a:t>đ</a:t>
            </a:r>
            <a:r>
              <a:rPr lang="en-US" sz="4000" b="1">
                <a:solidFill>
                  <a:srgbClr val="FFFF00"/>
                </a:solidFill>
              </a:rPr>
              <a:t>ặt câu với mỗi từ </a:t>
            </a:r>
            <a:r>
              <a:rPr lang="vi-VN" sz="4000" b="1">
                <a:solidFill>
                  <a:srgbClr val="FFFF00"/>
                </a:solidFill>
              </a:rPr>
              <a:t>đ</a:t>
            </a:r>
            <a:r>
              <a:rPr lang="en-US" sz="4000" b="1">
                <a:solidFill>
                  <a:srgbClr val="FFFF00"/>
                </a:solidFill>
              </a:rPr>
              <a:t>ó 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133600" y="5943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0" y="1447800"/>
            <a:ext cx="9144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M: C</a:t>
            </a:r>
            <a:r>
              <a:rPr lang="vi-VN" sz="4000" b="1">
                <a:solidFill>
                  <a:schemeClr val="bg1"/>
                </a:solidFill>
              </a:rPr>
              <a:t>ư</a:t>
            </a:r>
            <a:r>
              <a:rPr lang="en-US" sz="4000" b="1">
                <a:solidFill>
                  <a:schemeClr val="bg1"/>
                </a:solidFill>
              </a:rPr>
              <a:t>ời khanh khách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* Em bé thích chí  , c</a:t>
            </a:r>
            <a:r>
              <a:rPr lang="vi-VN" sz="4000" b="1">
                <a:solidFill>
                  <a:schemeClr val="bg1"/>
                </a:solidFill>
              </a:rPr>
              <a:t>ư</a:t>
            </a:r>
            <a:r>
              <a:rPr lang="en-US" sz="4000" b="1">
                <a:solidFill>
                  <a:schemeClr val="bg1"/>
                </a:solidFill>
              </a:rPr>
              <a:t>ời khanh khách.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0" y="3581400"/>
            <a:ext cx="9144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M: C</a:t>
            </a:r>
            <a:r>
              <a:rPr lang="vi-VN" sz="4000" b="1">
                <a:solidFill>
                  <a:schemeClr val="bg1"/>
                </a:solidFill>
              </a:rPr>
              <a:t>ư</a:t>
            </a:r>
            <a:r>
              <a:rPr lang="en-US" sz="4000" b="1">
                <a:solidFill>
                  <a:schemeClr val="bg1"/>
                </a:solidFill>
              </a:rPr>
              <a:t>ời rúc rích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* Mấy bạn c</a:t>
            </a:r>
            <a:r>
              <a:rPr lang="vi-VN" sz="4000" b="1">
                <a:solidFill>
                  <a:schemeClr val="bg1"/>
                </a:solidFill>
              </a:rPr>
              <a:t>ư</a:t>
            </a:r>
            <a:r>
              <a:rPr lang="en-US" sz="4000" b="1">
                <a:solidFill>
                  <a:schemeClr val="bg1"/>
                </a:solidFill>
              </a:rPr>
              <a:t>ời rúc rích ,có vẻ thú vị lắm .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14 -0.0074 C -0.29931 -0.02824 -0.52812 -0.04884 -0.6099 -0.01921 C -0.69167 0.01042 -0.62656 0.09051 -0.56128 0.17084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671 C -0.14462 0.07037 -0.28559 0.14745 -0.17726 0.16574 C -0.06893 0.18403 0.57604 0.05625 0.64635 0.10301 C 0.71666 0.14977 0.48073 0.29792 0.24479 0.44629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allAtOnce"/>
      <p:bldP spid="20497" grpId="0"/>
      <p:bldP spid="20504" grpId="0"/>
      <p:bldP spid="20504" grpId="1"/>
      <p:bldP spid="20505" grpId="0"/>
      <p:bldP spid="2050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66349">
            <a:off x="1490663" y="688975"/>
            <a:ext cx="6113462" cy="1905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88508"/>
              </a:avLst>
            </a:prstTxWarp>
          </a:bodyPr>
          <a:lstStyle/>
          <a:p>
            <a:pPr algn="ctr"/>
            <a:r>
              <a:rPr lang="vi-VN" sz="9600" b="1" kern="10">
                <a:ln w="9525">
                  <a:solidFill>
                    <a:srgbClr val="970528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66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"/>
                <a:cs typeface="Arial"/>
              </a:rPr>
              <a:t>Hoạt động 3:</a:t>
            </a:r>
            <a:endParaRPr lang="en-US" sz="9600" b="1" kern="10">
              <a:ln w="9525">
                <a:solidFill>
                  <a:srgbClr val="970528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66CC"/>
                  </a:gs>
                  <a:gs pos="100000">
                    <a:srgbClr val="FF00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2133600" y="2286000"/>
            <a:ext cx="4343400" cy="21653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7200" b="1" kern="10">
                <a:ln w="9525">
                  <a:solidFill>
                    <a:srgbClr val="66FF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4007C"/>
                    </a:gs>
                    <a:gs pos="100000">
                      <a:srgbClr val="00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Củng cố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838200" y="4724400"/>
            <a:ext cx="72390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t-IT" sz="5400" b="1" kern="10" spc="-5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Trò chơi : Ai nhanh hơn</a:t>
            </a:r>
            <a:endParaRPr lang="en-US" sz="5400" b="1" kern="10" spc="-54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534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cs typeface="Arial" charset="0"/>
              </a:rPr>
              <a:t>Nối các từ ngữ c</a:t>
            </a:r>
            <a:r>
              <a:rPr lang="vi-VN" sz="3200" b="1">
                <a:solidFill>
                  <a:srgbClr val="FFFF00"/>
                </a:solidFill>
                <a:cs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cs typeface="Arial" charset="0"/>
              </a:rPr>
              <a:t>ời với các câu thích hợp 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1066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C</a:t>
            </a:r>
            <a:r>
              <a:rPr lang="vi-VN" sz="2800" b="1">
                <a:solidFill>
                  <a:schemeClr val="bg1"/>
                </a:solidFill>
              </a:rPr>
              <a:t>ư</a:t>
            </a:r>
            <a:r>
              <a:rPr lang="en-US" sz="2800" b="1">
                <a:solidFill>
                  <a:schemeClr val="bg1"/>
                </a:solidFill>
              </a:rPr>
              <a:t>ời ha hả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2057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C</a:t>
            </a:r>
            <a:r>
              <a:rPr lang="vi-VN" sz="2800" b="1">
                <a:solidFill>
                  <a:schemeClr val="bg1"/>
                </a:solidFill>
              </a:rPr>
              <a:t>ư</a:t>
            </a:r>
            <a:r>
              <a:rPr lang="en-US" sz="2800" b="1">
                <a:solidFill>
                  <a:schemeClr val="bg1"/>
                </a:solidFill>
              </a:rPr>
              <a:t>ời hì hì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3048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C</a:t>
            </a:r>
            <a:r>
              <a:rPr lang="vi-VN" sz="2800" b="1">
                <a:solidFill>
                  <a:schemeClr val="bg1"/>
                </a:solidFill>
              </a:rPr>
              <a:t>ư</a:t>
            </a:r>
            <a:r>
              <a:rPr lang="en-US" sz="2800" b="1">
                <a:solidFill>
                  <a:schemeClr val="bg1"/>
                </a:solidFill>
              </a:rPr>
              <a:t>ời hi hí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038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H</a:t>
            </a:r>
            <a:r>
              <a:rPr lang="vi-VN" sz="2800" b="1">
                <a:solidFill>
                  <a:schemeClr val="bg1"/>
                </a:solidFill>
              </a:rPr>
              <a:t>ơ</a:t>
            </a:r>
            <a:r>
              <a:rPr lang="en-US" sz="2800" b="1">
                <a:solidFill>
                  <a:schemeClr val="bg1"/>
                </a:solidFill>
              </a:rPr>
              <a:t> h</a:t>
            </a:r>
            <a:r>
              <a:rPr lang="vi-VN" sz="2800" b="1">
                <a:solidFill>
                  <a:schemeClr val="bg1"/>
                </a:solidFill>
              </a:rPr>
              <a:t>ơ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5105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Khành khạch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61722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Khùng khục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724400" y="8382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Cu cậu gãi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ầu c</a:t>
            </a:r>
            <a:r>
              <a:rPr lang="vi-VN" sz="2400" b="1">
                <a:solidFill>
                  <a:schemeClr val="bg1"/>
                </a:solidFill>
              </a:rPr>
              <a:t>ư</a:t>
            </a:r>
            <a:r>
              <a:rPr lang="en-US" sz="2400" b="1">
                <a:solidFill>
                  <a:schemeClr val="bg1"/>
                </a:solidFill>
              </a:rPr>
              <a:t>ời hì hì , vẻ xoa dịu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572000" y="16764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Mấy cô bạn tôi không biết thích thú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iều gì , cứ c</a:t>
            </a:r>
            <a:r>
              <a:rPr lang="vi-VN" sz="2400" b="1">
                <a:solidFill>
                  <a:schemeClr val="bg1"/>
                </a:solidFill>
              </a:rPr>
              <a:t>ư</a:t>
            </a:r>
            <a:r>
              <a:rPr lang="en-US" sz="2400" b="1">
                <a:solidFill>
                  <a:schemeClr val="bg1"/>
                </a:solidFill>
              </a:rPr>
              <a:t>ời hi hí trong góc lớp.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724400" y="29718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Anh ấy c</a:t>
            </a:r>
            <a:r>
              <a:rPr lang="vi-VN" sz="2400" b="1">
                <a:solidFill>
                  <a:schemeClr val="bg1"/>
                </a:solidFill>
              </a:rPr>
              <a:t>ươ</a:t>
            </a:r>
            <a:r>
              <a:rPr lang="en-US" sz="2400" b="1">
                <a:solidFill>
                  <a:schemeClr val="bg1"/>
                </a:solidFill>
              </a:rPr>
              <a:t>i ha hả, </a:t>
            </a:r>
            <a:r>
              <a:rPr lang="vi-VN" sz="2400" b="1">
                <a:solidFill>
                  <a:schemeClr val="bg1"/>
                </a:solidFill>
              </a:rPr>
              <a:t>đ</a:t>
            </a:r>
            <a:r>
              <a:rPr lang="en-US" sz="2400" b="1">
                <a:solidFill>
                  <a:schemeClr val="bg1"/>
                </a:solidFill>
              </a:rPr>
              <a:t>ầy vẻ khoái chí.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724400" y="368935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Anh chàng c</a:t>
            </a:r>
            <a:r>
              <a:rPr lang="vi-VN" sz="2400" b="1">
                <a:solidFill>
                  <a:schemeClr val="bg1"/>
                </a:solidFill>
              </a:rPr>
              <a:t>ư</a:t>
            </a:r>
            <a:r>
              <a:rPr lang="en-US" sz="2400" b="1">
                <a:solidFill>
                  <a:schemeClr val="bg1"/>
                </a:solidFill>
              </a:rPr>
              <a:t>ời h</a:t>
            </a:r>
            <a:r>
              <a:rPr lang="vi-VN" sz="2400" b="1">
                <a:solidFill>
                  <a:schemeClr val="bg1"/>
                </a:solidFill>
              </a:rPr>
              <a:t>ơ</a:t>
            </a:r>
            <a:r>
              <a:rPr lang="en-US" sz="2400" b="1">
                <a:solidFill>
                  <a:schemeClr val="bg1"/>
                </a:solidFill>
              </a:rPr>
              <a:t> h</a:t>
            </a:r>
            <a:r>
              <a:rPr lang="vi-VN" sz="2400" b="1">
                <a:solidFill>
                  <a:schemeClr val="bg1"/>
                </a:solidFill>
              </a:rPr>
              <a:t>ơ</a:t>
            </a:r>
            <a:r>
              <a:rPr lang="en-US" sz="2400" b="1">
                <a:solidFill>
                  <a:schemeClr val="bg1"/>
                </a:solidFill>
              </a:rPr>
              <a:t> , nom thật vô duyên.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648200" y="48006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Ông cụ c</a:t>
            </a:r>
            <a:r>
              <a:rPr lang="vi-VN" sz="2400" b="1">
                <a:solidFill>
                  <a:schemeClr val="bg1"/>
                </a:solidFill>
              </a:rPr>
              <a:t>ư</a:t>
            </a:r>
            <a:r>
              <a:rPr lang="en-US" sz="2400" b="1">
                <a:solidFill>
                  <a:schemeClr val="bg1"/>
                </a:solidFill>
              </a:rPr>
              <a:t>ời khùng khục trong cổ họng .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724400" y="5670550"/>
            <a:ext cx="441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Bọn khỉ vừa chuyền cành tho</a:t>
            </a:r>
            <a:r>
              <a:rPr lang="vi-VN" sz="2400" b="1">
                <a:solidFill>
                  <a:schemeClr val="bg1"/>
                </a:solidFill>
              </a:rPr>
              <a:t>ă</a:t>
            </a:r>
            <a:r>
              <a:rPr lang="en-US" sz="2400" b="1">
                <a:solidFill>
                  <a:schemeClr val="bg1"/>
                </a:solidFill>
              </a:rPr>
              <a:t>n thoắt vừa c</a:t>
            </a:r>
            <a:r>
              <a:rPr lang="vi-VN" sz="2400" b="1">
                <a:solidFill>
                  <a:schemeClr val="bg1"/>
                </a:solidFill>
              </a:rPr>
              <a:t>ư</a:t>
            </a:r>
            <a:r>
              <a:rPr lang="en-US" sz="2400" b="1">
                <a:solidFill>
                  <a:schemeClr val="bg1"/>
                </a:solidFill>
              </a:rPr>
              <a:t>ời khành khạch .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76600" y="12033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343400" y="8985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276600" y="21939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343400" y="16764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352800" y="31242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343400" y="29718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352800" y="40989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343400" y="37179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429000" y="62325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343400" y="51657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3429000" y="51657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343400" y="57150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3505200" y="1447800"/>
            <a:ext cx="914400" cy="1524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V="1">
            <a:off x="3571875" y="1219200"/>
            <a:ext cx="923925" cy="1066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V="1">
            <a:off x="3581400" y="1981200"/>
            <a:ext cx="914400" cy="1143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V="1">
            <a:off x="3581400" y="3962400"/>
            <a:ext cx="914400" cy="38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3733800" y="5486400"/>
            <a:ext cx="68580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V="1">
            <a:off x="3733800" y="5486400"/>
            <a:ext cx="76200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4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80" grpId="0"/>
      <p:bldP spid="15381" grpId="0"/>
      <p:bldP spid="15382" grpId="0"/>
      <p:bldP spid="15383" grpId="0"/>
      <p:bldP spid="15385" grpId="0"/>
      <p:bldP spid="15386" grpId="0"/>
      <p:bldP spid="15387" grpId="0"/>
      <p:bldP spid="15388" grpId="0"/>
      <p:bldP spid="15389" grpId="0"/>
      <p:bldP spid="15390" grpId="0"/>
      <p:bldP spid="15391" grpId="0"/>
      <p:bldP spid="15392" grpId="0" animBg="1"/>
      <p:bldP spid="15394" grpId="0" animBg="1"/>
      <p:bldP spid="15395" grpId="0" animBg="1"/>
      <p:bldP spid="15396" grpId="0" animBg="1"/>
      <p:bldP spid="15398" grpId="0" animBg="1"/>
      <p:bldP spid="153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286000" y="1219200"/>
            <a:ext cx="3581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Dặn dò: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0" y="2819400"/>
            <a:ext cx="3200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b="1" u="sng">
                <a:solidFill>
                  <a:srgbClr val="990000"/>
                </a:solidFill>
              </a:rPr>
              <a:t>Chuẩn bị: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00200" y="48768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828800" y="3810000"/>
            <a:ext cx="678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>
                <a:solidFill>
                  <a:srgbClr val="CC0066"/>
                </a:solidFill>
              </a:rPr>
              <a:t>Ôn thi cuối kì II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/>
      <p:bldP spid="245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133600" y="990600"/>
            <a:ext cx="4495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FF0066"/>
                    </a:gs>
                    <a:gs pos="100000">
                      <a:srgbClr val="006600"/>
                    </a:gs>
                  </a:gsLst>
                  <a:lin ang="5400000" scaled="1"/>
                </a:gradFill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600200" y="2514600"/>
            <a:ext cx="5638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182F"/>
                    </a:gs>
                    <a:gs pos="100000">
                      <a:srgbClr val="003366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THÊM TRẠNG NGỮ CHỈ MỤC ĐÍCH CHO CÂU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FFDB"/>
            </a:gs>
            <a:gs pos="50000">
              <a:srgbClr val="FFFFD7"/>
            </a:gs>
            <a:gs pos="100000">
              <a:srgbClr val="DBFF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38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</a:rPr>
              <a:t>* Nội dung cần nhớ khi thêm trạng ngữ              chỉ mục </a:t>
            </a:r>
            <a:r>
              <a:rPr lang="vi-VN" sz="3200" b="1">
                <a:solidFill>
                  <a:srgbClr val="990000"/>
                </a:solidFill>
              </a:rPr>
              <a:t>đ</a:t>
            </a:r>
            <a:r>
              <a:rPr lang="en-US" sz="3200" b="1">
                <a:solidFill>
                  <a:srgbClr val="990000"/>
                </a:solidFill>
              </a:rPr>
              <a:t>ích cho câu là gì?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27279D"/>
                </a:solidFill>
              </a:rPr>
              <a:t> * Đặt 1 câu có trạng ngữ chỉ mục </a:t>
            </a:r>
            <a:r>
              <a:rPr lang="vi-VN" sz="2800" b="1">
                <a:solidFill>
                  <a:srgbClr val="27279D"/>
                </a:solidFill>
              </a:rPr>
              <a:t>đ</a:t>
            </a:r>
            <a:r>
              <a:rPr lang="en-US" sz="2800" b="1">
                <a:solidFill>
                  <a:srgbClr val="27279D"/>
                </a:solidFill>
              </a:rPr>
              <a:t>ích 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FFDB"/>
            </a:gs>
            <a:gs pos="50000">
              <a:srgbClr val="FFFFD7"/>
            </a:gs>
            <a:gs pos="100000">
              <a:srgbClr val="DBFF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458200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>
                <a:solidFill>
                  <a:srgbClr val="990000"/>
                </a:solidFill>
              </a:rPr>
              <a:t>3/ Thêm chủ ngữ,vị ngữ vào chỗ trống </a:t>
            </a:r>
            <a:r>
              <a:rPr lang="vi-VN" sz="3500" b="1">
                <a:solidFill>
                  <a:srgbClr val="990000"/>
                </a:solidFill>
              </a:rPr>
              <a:t>đ</a:t>
            </a:r>
            <a:r>
              <a:rPr lang="en-US" sz="3500" b="1">
                <a:solidFill>
                  <a:srgbClr val="990000"/>
                </a:solidFill>
              </a:rPr>
              <a:t>ể câu </a:t>
            </a:r>
            <a:r>
              <a:rPr lang="vi-VN" sz="3500" b="1">
                <a:solidFill>
                  <a:srgbClr val="990000"/>
                </a:solidFill>
              </a:rPr>
              <a:t>đ</a:t>
            </a:r>
            <a:r>
              <a:rPr lang="en-US" sz="3500" b="1">
                <a:solidFill>
                  <a:srgbClr val="990000"/>
                </a:solidFill>
              </a:rPr>
              <a:t>ó có các câu hoàn chỉnh:</a:t>
            </a:r>
          </a:p>
          <a:p>
            <a:pPr>
              <a:spcBef>
                <a:spcPct val="50000"/>
              </a:spcBef>
            </a:pPr>
            <a:endParaRPr lang="en-US" sz="3500" b="1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rgbClr val="990000"/>
                </a:solidFill>
              </a:rPr>
              <a:t>a/ Để mài cho r</a:t>
            </a:r>
            <a:r>
              <a:rPr lang="vi-VN" sz="3500" b="1">
                <a:solidFill>
                  <a:srgbClr val="990000"/>
                </a:solidFill>
              </a:rPr>
              <a:t>ă</a:t>
            </a:r>
            <a:r>
              <a:rPr lang="en-US" sz="3500" b="1">
                <a:solidFill>
                  <a:srgbClr val="990000"/>
                </a:solidFill>
              </a:rPr>
              <a:t>ng mòn </a:t>
            </a:r>
            <a:r>
              <a:rPr lang="vi-VN" sz="3500" b="1">
                <a:solidFill>
                  <a:srgbClr val="990000"/>
                </a:solidFill>
              </a:rPr>
              <a:t>đ</a:t>
            </a:r>
            <a:r>
              <a:rPr lang="en-US" sz="3500" b="1">
                <a:solidFill>
                  <a:srgbClr val="990000"/>
                </a:solidFill>
              </a:rPr>
              <a:t>i,………………</a:t>
            </a:r>
          </a:p>
          <a:p>
            <a:pPr>
              <a:spcBef>
                <a:spcPct val="50000"/>
              </a:spcBef>
            </a:pPr>
            <a:r>
              <a:rPr lang="en-US" sz="3500" b="1">
                <a:solidFill>
                  <a:srgbClr val="990000"/>
                </a:solidFill>
              </a:rPr>
              <a:t>b/ Để tìm thức </a:t>
            </a:r>
            <a:r>
              <a:rPr lang="vi-VN" sz="3500" b="1">
                <a:solidFill>
                  <a:srgbClr val="990000"/>
                </a:solidFill>
              </a:rPr>
              <a:t>ă</a:t>
            </a:r>
            <a:r>
              <a:rPr lang="en-US" sz="3500" b="1">
                <a:solidFill>
                  <a:srgbClr val="990000"/>
                </a:solidFill>
              </a:rPr>
              <a:t>n,…………………………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828800" y="609600"/>
            <a:ext cx="5638800" cy="2057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914400" y="2667000"/>
            <a:ext cx="74676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LẠC QUAN - YÊU ĐỜI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24400" y="6248400"/>
            <a:ext cx="1828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438400" y="914400"/>
            <a:ext cx="4419600" cy="1981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7D055B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BFF"/>
                    </a:gs>
                    <a:gs pos="100000">
                      <a:srgbClr val="761B76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Họat động 1 :</a:t>
            </a:r>
            <a:endParaRPr lang="en-US" sz="3600" b="1" kern="10">
              <a:ln w="9525">
                <a:solidFill>
                  <a:srgbClr val="7D055B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BFF"/>
                  </a:gs>
                  <a:gs pos="100000">
                    <a:srgbClr val="761B76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3048000"/>
            <a:ext cx="739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000099"/>
                </a:solidFill>
              </a:rPr>
              <a:t>Mở rộng vốn từ</a:t>
            </a:r>
            <a:endParaRPr lang="en-US" sz="6000" b="1"/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0"/>
            <a:ext cx="8305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66"/>
                </a:solidFill>
              </a:rPr>
              <a:t>1/ Sau </a:t>
            </a:r>
            <a:r>
              <a:rPr lang="vi-VN" sz="3600" b="1">
                <a:solidFill>
                  <a:srgbClr val="CC0066"/>
                </a:solidFill>
              </a:rPr>
              <a:t>đ</a:t>
            </a:r>
            <a:r>
              <a:rPr lang="en-US" sz="3600" b="1">
                <a:solidFill>
                  <a:srgbClr val="CC0066"/>
                </a:solidFill>
              </a:rPr>
              <a:t>ây là một số từ phức chứa tiếng VUI:vui ch</a:t>
            </a:r>
            <a:r>
              <a:rPr lang="vi-VN" sz="3600" b="1">
                <a:solidFill>
                  <a:srgbClr val="CC0066"/>
                </a:solidFill>
              </a:rPr>
              <a:t>ơ</a:t>
            </a:r>
            <a:r>
              <a:rPr lang="en-US" sz="3600" b="1">
                <a:solidFill>
                  <a:srgbClr val="CC0066"/>
                </a:solidFill>
              </a:rPr>
              <a:t>i, vui lòng,góp vui,vui mừng,vui nhộn,vui s</a:t>
            </a:r>
            <a:r>
              <a:rPr lang="vi-VN" sz="3600" b="1">
                <a:solidFill>
                  <a:srgbClr val="CC0066"/>
                </a:solidFill>
              </a:rPr>
              <a:t>ư</a:t>
            </a:r>
            <a:r>
              <a:rPr lang="en-US" sz="3600" b="1">
                <a:solidFill>
                  <a:srgbClr val="CC0066"/>
                </a:solidFill>
              </a:rPr>
              <a:t>ớng,vui thích,vui thú,vui tính,mua vui,vui t</a:t>
            </a:r>
            <a:r>
              <a:rPr lang="vi-VN" sz="3600" b="1">
                <a:solidFill>
                  <a:srgbClr val="CC0066"/>
                </a:solidFill>
              </a:rPr>
              <a:t>ươ</a:t>
            </a:r>
            <a:r>
              <a:rPr lang="en-US" sz="3600" b="1">
                <a:solidFill>
                  <a:srgbClr val="CC0066"/>
                </a:solidFill>
              </a:rPr>
              <a:t>i,vui vẻ,vui vui.Hãy xếp các từ ấy vào bốn nhóm sau:</a:t>
            </a:r>
          </a:p>
        </p:txBody>
      </p:sp>
      <p:sp>
        <p:nvSpPr>
          <p:cNvPr id="8195" name="Text Box 18"/>
          <p:cNvSpPr txBox="1">
            <a:spLocks noChangeArrowheads="1"/>
          </p:cNvSpPr>
          <p:nvPr/>
        </p:nvSpPr>
        <p:spPr bwMode="auto">
          <a:xfrm>
            <a:off x="609600" y="3276600"/>
            <a:ext cx="76200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a/Từ chỉ hoạt </a:t>
            </a:r>
            <a:r>
              <a:rPr lang="vi-VN" sz="3200" b="1">
                <a:solidFill>
                  <a:srgbClr val="6600CC"/>
                </a:solidFill>
              </a:rPr>
              <a:t>đ</a:t>
            </a:r>
            <a:r>
              <a:rPr lang="en-US" sz="3200" b="1">
                <a:solidFill>
                  <a:srgbClr val="6600CC"/>
                </a:solidFill>
              </a:rPr>
              <a:t>ộng.           M: vui ch</a:t>
            </a:r>
            <a:r>
              <a:rPr lang="vi-VN" sz="3200" b="1">
                <a:solidFill>
                  <a:srgbClr val="6600CC"/>
                </a:solidFill>
              </a:rPr>
              <a:t>ơ</a:t>
            </a:r>
            <a:r>
              <a:rPr lang="en-US" sz="3200" b="1">
                <a:solidFill>
                  <a:srgbClr val="6600CC"/>
                </a:solidFill>
              </a:rPr>
              <a:t>i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b/ Từ chỉ cảm giác.            M: vui thích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c/ Từ chỉ tính tình.             M: vui tính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d/ Từ vừa chỉ tính tình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    vừa chỉ cảm giác.           M: vui vẻ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0" y="304800"/>
            <a:ext cx="43434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6600CC"/>
                </a:solidFill>
              </a:rPr>
              <a:t>a/ </a:t>
            </a:r>
            <a:r>
              <a:rPr lang="en-US" sz="3200" b="1">
                <a:solidFill>
                  <a:srgbClr val="6600CC"/>
                </a:solidFill>
              </a:rPr>
              <a:t>Từ chỉ hoạt </a:t>
            </a:r>
            <a:r>
              <a:rPr lang="vi-VN" sz="3200" b="1">
                <a:solidFill>
                  <a:srgbClr val="6600CC"/>
                </a:solidFill>
              </a:rPr>
              <a:t>đ</a:t>
            </a:r>
            <a:r>
              <a:rPr lang="en-US" sz="3200" b="1">
                <a:solidFill>
                  <a:srgbClr val="6600CC"/>
                </a:solidFill>
              </a:rPr>
              <a:t>ộng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b/ Từ chỉ cảm giác .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c/ Từ chỉ tính tình.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d/Từ vừa chỉ tính tình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    vừa chỉ cảm giác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343400" y="381000"/>
            <a:ext cx="441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*Vui ch</a:t>
            </a:r>
            <a:r>
              <a:rPr lang="vi-VN" sz="3200" b="1">
                <a:solidFill>
                  <a:srgbClr val="6600CC"/>
                </a:solidFill>
              </a:rPr>
              <a:t>ơ</a:t>
            </a:r>
            <a:r>
              <a:rPr lang="en-US" sz="3200" b="1">
                <a:solidFill>
                  <a:srgbClr val="6600CC"/>
                </a:solidFill>
              </a:rPr>
              <a:t>i, góp vui, mua vui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*Vui thích, vui mừng,vui s</a:t>
            </a:r>
            <a:r>
              <a:rPr lang="vi-VN" sz="3200" b="1">
                <a:solidFill>
                  <a:srgbClr val="6600CC"/>
                </a:solidFill>
              </a:rPr>
              <a:t>ư</a:t>
            </a:r>
            <a:r>
              <a:rPr lang="en-US" sz="3200" b="1">
                <a:solidFill>
                  <a:srgbClr val="6600CC"/>
                </a:solidFill>
              </a:rPr>
              <a:t>ớng,vui lòng,vui thú, vui vui.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*Vui tính, vui nhộn, vui t</a:t>
            </a:r>
            <a:r>
              <a:rPr lang="vi-VN" sz="3200" b="1">
                <a:solidFill>
                  <a:srgbClr val="6600CC"/>
                </a:solidFill>
              </a:rPr>
              <a:t>ươ</a:t>
            </a:r>
            <a:r>
              <a:rPr lang="en-US" sz="3200" b="1">
                <a:solidFill>
                  <a:srgbClr val="6600CC"/>
                </a:solidFill>
              </a:rPr>
              <a:t>i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</a:rPr>
              <a:t>*Vui vẻ</a:t>
            </a:r>
          </a:p>
        </p:txBody>
      </p:sp>
      <p:sp>
        <p:nvSpPr>
          <p:cNvPr id="9220" name="Line 14"/>
          <p:cNvSpPr>
            <a:spLocks noChangeShapeType="1"/>
          </p:cNvSpPr>
          <p:nvPr/>
        </p:nvSpPr>
        <p:spPr bwMode="auto">
          <a:xfrm>
            <a:off x="4267200" y="0"/>
            <a:ext cx="0" cy="632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1077118">
            <a:off x="2162175" y="-7938"/>
            <a:ext cx="4419600" cy="411480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99"/>
                    </a:gs>
                    <a:gs pos="100000">
                      <a:srgbClr val="470047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Hoạt động 2:</a:t>
            </a:r>
            <a:endParaRPr lang="en-US" sz="3600" b="1" kern="10">
              <a:ln w="9525">
                <a:solidFill>
                  <a:srgbClr val="99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0099"/>
                  </a:gs>
                  <a:gs pos="100000">
                    <a:srgbClr val="470047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981200" y="3505200"/>
            <a:ext cx="4800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99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  <p:transition>
    <p:checker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537</Words>
  <Application>Microsoft PowerPoint</Application>
  <PresentationFormat>On-screen Show (4:3)</PresentationFormat>
  <Paragraphs>73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66</cp:revision>
  <dcterms:created xsi:type="dcterms:W3CDTF">2001-01-01T02:12:52Z</dcterms:created>
  <dcterms:modified xsi:type="dcterms:W3CDTF">2016-06-30T02:05:54Z</dcterms:modified>
</cp:coreProperties>
</file>